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varScale="1">
        <p:scale>
          <a:sx n="96" d="100"/>
          <a:sy n="96" d="100"/>
        </p:scale>
        <p:origin x="102"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31970" y="1371436"/>
            <a:ext cx="9340288" cy="2866151"/>
          </a:xfrm>
        </p:spPr>
        <p:txBody>
          <a:bodyPr anchor="b"/>
          <a:lstStyle>
            <a:lvl1pPr algn="ctr">
              <a:defRPr sz="6000" b="1">
                <a:latin typeface="+mj-lt"/>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531970" y="4392773"/>
            <a:ext cx="93402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DB41A81-92A8-4241-A113-1564F55D326C}"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3F94D7-2973-419D-A890-14199B30A275}" type="slidenum">
              <a:rPr lang="en-US" smtClean="0"/>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000" y="252411"/>
            <a:ext cx="1277970" cy="127797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85270" y="252411"/>
            <a:ext cx="2951713" cy="1372250"/>
          </a:xfrm>
          <a:prstGeom prst="rect">
            <a:avLst/>
          </a:prstGeom>
        </p:spPr>
      </p:pic>
    </p:spTree>
    <p:extLst>
      <p:ext uri="{BB962C8B-B14F-4D97-AF65-F5344CB8AC3E}">
        <p14:creationId xmlns:p14="http://schemas.microsoft.com/office/powerpoint/2010/main" val="201307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flipV="1">
            <a:off x="12700" y="6311900"/>
            <a:ext cx="12192000" cy="546100"/>
          </a:xfrm>
          <a:prstGeom prst="rect">
            <a:avLst/>
          </a:prstGeom>
          <a:blipFill dpi="0" rotWithShape="1">
            <a:blip r:embed="rId2">
              <a:alphaModFix amt="20000"/>
            </a:blip>
            <a:srcRect/>
            <a:stretch>
              <a:fillRect l="-313" t="-269768" r="-417" b="-8860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B41A81-92A8-4241-A113-1564F55D326C}"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3F94D7-2973-419D-A890-14199B30A275}" type="slidenum">
              <a:rPr lang="en-US" smtClean="0"/>
              <a:t>‹#›</a:t>
            </a:fld>
            <a:endParaRPr lang="en-US" dirty="0"/>
          </a:p>
        </p:txBody>
      </p:sp>
      <p:cxnSp>
        <p:nvCxnSpPr>
          <p:cNvPr id="10" name="Straight Connector 9"/>
          <p:cNvCxnSpPr/>
          <p:nvPr userDrawn="1"/>
        </p:nvCxnSpPr>
        <p:spPr>
          <a:xfrm>
            <a:off x="0" y="6311900"/>
            <a:ext cx="12192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759" t="1119" r="1087" b="923"/>
          <a:stretch/>
        </p:blipFill>
        <p:spPr>
          <a:xfrm>
            <a:off x="161345" y="6088013"/>
            <a:ext cx="653665" cy="65236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2210" y="6065708"/>
            <a:ext cx="1499183" cy="696969"/>
          </a:xfrm>
          <a:prstGeom prst="rect">
            <a:avLst/>
          </a:prstGeom>
        </p:spPr>
      </p:pic>
    </p:spTree>
    <p:extLst>
      <p:ext uri="{BB962C8B-B14F-4D97-AF65-F5344CB8AC3E}">
        <p14:creationId xmlns:p14="http://schemas.microsoft.com/office/powerpoint/2010/main" val="207346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B41A81-92A8-4241-A113-1564F55D326C}"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3F94D7-2973-419D-A890-14199B30A275}" type="slidenum">
              <a:rPr lang="en-US" smtClean="0"/>
              <a:t>‹#›</a:t>
            </a:fld>
            <a:endParaRPr lang="en-US" dirty="0"/>
          </a:p>
        </p:txBody>
      </p:sp>
      <p:sp>
        <p:nvSpPr>
          <p:cNvPr id="12" name="Rectangle 11"/>
          <p:cNvSpPr/>
          <p:nvPr userDrawn="1"/>
        </p:nvSpPr>
        <p:spPr>
          <a:xfrm flipV="1">
            <a:off x="12700" y="6311900"/>
            <a:ext cx="12192000" cy="546100"/>
          </a:xfrm>
          <a:prstGeom prst="rect">
            <a:avLst/>
          </a:prstGeom>
          <a:blipFill dpi="0" rotWithShape="1">
            <a:blip r:embed="rId2">
              <a:alphaModFix amt="20000"/>
            </a:blip>
            <a:srcRect/>
            <a:stretch>
              <a:fillRect l="-313" t="-269768" r="-417" b="-8860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0" y="6311900"/>
            <a:ext cx="12192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759" t="1119" r="1087" b="923"/>
          <a:stretch/>
        </p:blipFill>
        <p:spPr>
          <a:xfrm>
            <a:off x="161345" y="6088013"/>
            <a:ext cx="653665" cy="65236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2210" y="6065708"/>
            <a:ext cx="1499183" cy="696969"/>
          </a:xfrm>
          <a:prstGeom prst="rect">
            <a:avLst/>
          </a:prstGeom>
        </p:spPr>
      </p:pic>
    </p:spTree>
    <p:extLst>
      <p:ext uri="{BB962C8B-B14F-4D97-AF65-F5344CB8AC3E}">
        <p14:creationId xmlns:p14="http://schemas.microsoft.com/office/powerpoint/2010/main" val="104476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600"/>
            </a:lvl1pPr>
            <a:lvl2pPr>
              <a:defRPr sz="22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2600"/>
            </a:lvl1pPr>
            <a:lvl2pPr>
              <a:defRPr sz="22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B41A81-92A8-4241-A113-1564F55D326C}" type="datetimeFigureOut">
              <a:rPr lang="en-US" smtClean="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3F94D7-2973-419D-A890-14199B30A275}" type="slidenum">
              <a:rPr lang="en-US" smtClean="0"/>
              <a:t>‹#›</a:t>
            </a:fld>
            <a:endParaRPr lang="en-US" dirty="0"/>
          </a:p>
        </p:txBody>
      </p:sp>
    </p:spTree>
    <p:extLst>
      <p:ext uri="{BB962C8B-B14F-4D97-AF65-F5344CB8AC3E}">
        <p14:creationId xmlns:p14="http://schemas.microsoft.com/office/powerpoint/2010/main" val="65080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600"/>
            </a:lvl1pPr>
            <a:lvl2pPr>
              <a:defRPr sz="22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600"/>
            </a:lvl1pPr>
            <a:lvl2pPr>
              <a:defRPr sz="22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B41A81-92A8-4241-A113-1564F55D326C}" type="datetimeFigureOut">
              <a:rPr lang="en-US" smtClean="0"/>
              <a:t>10/14/2019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3F94D7-2973-419D-A890-14199B30A275}" type="slidenum">
              <a:rPr lang="en-US" smtClean="0"/>
              <a:t>‹#›</a:t>
            </a:fld>
            <a:endParaRPr lang="en-US" dirty="0"/>
          </a:p>
        </p:txBody>
      </p:sp>
    </p:spTree>
    <p:extLst>
      <p:ext uri="{BB962C8B-B14F-4D97-AF65-F5344CB8AC3E}">
        <p14:creationId xmlns:p14="http://schemas.microsoft.com/office/powerpoint/2010/main" val="329915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B41A81-92A8-4241-A113-1564F55D326C}" type="datetimeFigureOut">
              <a:rPr lang="en-US" smtClean="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3F94D7-2973-419D-A890-14199B30A275}" type="slidenum">
              <a:rPr lang="en-US" smtClean="0"/>
              <a:t>‹#›</a:t>
            </a:fld>
            <a:endParaRPr lang="en-US" dirty="0"/>
          </a:p>
        </p:txBody>
      </p:sp>
    </p:spTree>
    <p:extLst>
      <p:ext uri="{BB962C8B-B14F-4D97-AF65-F5344CB8AC3E}">
        <p14:creationId xmlns:p14="http://schemas.microsoft.com/office/powerpoint/2010/main" val="218948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DB41A81-92A8-4241-A113-1564F55D326C}" type="datetimeFigureOut">
              <a:rPr lang="en-US" smtClean="0"/>
              <a:t>10/14/2019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3F94D7-2973-419D-A890-14199B30A275}" type="slidenum">
              <a:rPr lang="en-US" smtClean="0"/>
              <a:t>‹#›</a:t>
            </a:fld>
            <a:endParaRPr lang="en-US" dirty="0"/>
          </a:p>
        </p:txBody>
      </p:sp>
    </p:spTree>
    <p:extLst>
      <p:ext uri="{BB962C8B-B14F-4D97-AF65-F5344CB8AC3E}">
        <p14:creationId xmlns:p14="http://schemas.microsoft.com/office/powerpoint/2010/main" val="404460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B41A81-92A8-4241-A113-1564F55D326C}" type="datetimeFigureOut">
              <a:rPr lang="en-US" smtClean="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3F94D7-2973-419D-A890-14199B30A275}" type="slidenum">
              <a:rPr lang="en-US" smtClean="0"/>
              <a:t>‹#›</a:t>
            </a:fld>
            <a:endParaRPr lang="en-US" dirty="0"/>
          </a:p>
        </p:txBody>
      </p:sp>
    </p:spTree>
    <p:extLst>
      <p:ext uri="{BB962C8B-B14F-4D97-AF65-F5344CB8AC3E}">
        <p14:creationId xmlns:p14="http://schemas.microsoft.com/office/powerpoint/2010/main" val="238027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41A81-92A8-4241-A113-1564F55D326C}" type="datetimeFigureOut">
              <a:rPr lang="en-US" smtClean="0"/>
              <a:t>10/14/2019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F94D7-2973-419D-A890-14199B30A275}" type="slidenum">
              <a:rPr lang="en-US" smtClean="0"/>
              <a:t>‹#›</a:t>
            </a:fld>
            <a:endParaRPr lang="en-US" dirty="0"/>
          </a:p>
        </p:txBody>
      </p:sp>
    </p:spTree>
    <p:extLst>
      <p:ext uri="{BB962C8B-B14F-4D97-AF65-F5344CB8AC3E}">
        <p14:creationId xmlns:p14="http://schemas.microsoft.com/office/powerpoint/2010/main" val="266575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2019 Amendments to the Delaware Trust Act</a:t>
            </a:r>
          </a:p>
        </p:txBody>
      </p:sp>
      <p:sp>
        <p:nvSpPr>
          <p:cNvPr id="3" name="Subtitle 2"/>
          <p:cNvSpPr>
            <a:spLocks noGrp="1"/>
          </p:cNvSpPr>
          <p:nvPr>
            <p:ph type="subTitle" idx="1"/>
          </p:nvPr>
        </p:nvSpPr>
        <p:spPr>
          <a:xfrm>
            <a:off x="1531970" y="4913473"/>
            <a:ext cx="4564030" cy="1655762"/>
          </a:xfrm>
        </p:spPr>
        <p:txBody>
          <a:bodyPr>
            <a:normAutofit/>
          </a:bodyPr>
          <a:lstStyle/>
          <a:p>
            <a:r>
              <a:rPr lang="en-US" sz="2000" b="1" dirty="0"/>
              <a:t>Vincent C. Thomas</a:t>
            </a:r>
          </a:p>
          <a:p>
            <a:r>
              <a:rPr lang="en-US" sz="2000" b="1" dirty="0"/>
              <a:t>Young Conaway Stargatt &amp; Taylor, LLP</a:t>
            </a:r>
            <a:endParaRPr lang="en-US" sz="2000" dirty="0"/>
          </a:p>
        </p:txBody>
      </p:sp>
      <p:sp>
        <p:nvSpPr>
          <p:cNvPr id="4" name="Subtitle 2"/>
          <p:cNvSpPr txBox="1">
            <a:spLocks/>
          </p:cNvSpPr>
          <p:nvPr/>
        </p:nvSpPr>
        <p:spPr>
          <a:xfrm>
            <a:off x="6103970" y="4913473"/>
            <a:ext cx="456403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t>Gregory J. Weinig</a:t>
            </a:r>
          </a:p>
          <a:p>
            <a:r>
              <a:rPr lang="en-US" sz="2000" b="1" dirty="0"/>
              <a:t>Connolly Gallagher, LLP</a:t>
            </a:r>
            <a:endParaRPr lang="en-US" sz="2000" dirty="0"/>
          </a:p>
        </p:txBody>
      </p:sp>
    </p:spTree>
    <p:extLst>
      <p:ext uri="{BB962C8B-B14F-4D97-AF65-F5344CB8AC3E}">
        <p14:creationId xmlns:p14="http://schemas.microsoft.com/office/powerpoint/2010/main" val="415571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3322 (cont’d) – Standard of Care</a:t>
            </a:r>
          </a:p>
        </p:txBody>
      </p:sp>
      <p:sp>
        <p:nvSpPr>
          <p:cNvPr id="3" name="Content Placeholder 2"/>
          <p:cNvSpPr>
            <a:spLocks noGrp="1"/>
          </p:cNvSpPr>
          <p:nvPr>
            <p:ph idx="1"/>
          </p:nvPr>
        </p:nvSpPr>
        <p:spPr/>
        <p:txBody>
          <a:bodyPr/>
          <a:lstStyle/>
          <a:p>
            <a:r>
              <a:rPr lang="en-US" dirty="0"/>
              <a:t>Subsection (b) – regards the standard of care.</a:t>
            </a:r>
          </a:p>
          <a:p>
            <a:r>
              <a:rPr lang="en-US" dirty="0"/>
              <a:t>Old rule (yes, this is what the statute used to say in former subsection (a)):  “The agent must observe the same standard of care required of the fiduciary with respect to each responsibility so delegated,” and establishment of agency relationship or agent’s performance affects “the standard by which the performance of the fiduciary is governed.”</a:t>
            </a:r>
          </a:p>
          <a:p>
            <a:endParaRPr lang="en-US" dirty="0"/>
          </a:p>
        </p:txBody>
      </p:sp>
    </p:spTree>
    <p:extLst>
      <p:ext uri="{BB962C8B-B14F-4D97-AF65-F5344CB8AC3E}">
        <p14:creationId xmlns:p14="http://schemas.microsoft.com/office/powerpoint/2010/main" val="123881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3322 (cont’d) – Standard of Care</a:t>
            </a:r>
          </a:p>
        </p:txBody>
      </p:sp>
      <p:sp>
        <p:nvSpPr>
          <p:cNvPr id="3" name="Content Placeholder 2"/>
          <p:cNvSpPr>
            <a:spLocks noGrp="1"/>
          </p:cNvSpPr>
          <p:nvPr>
            <p:ph idx="1"/>
          </p:nvPr>
        </p:nvSpPr>
        <p:spPr/>
        <p:txBody>
          <a:bodyPr>
            <a:normAutofit/>
          </a:bodyPr>
          <a:lstStyle/>
          <a:p>
            <a:r>
              <a:rPr lang="en-US" dirty="0"/>
              <a:t>New rule (i.e., conforming statute to the universal practice):  standard of care applying to the fiduciary (if fiduciary were performing these tasks) applies to the fiduciary’s selection/hiring of agent, paying agent, establishing scope/terms of agency relationship, and overseeing agent’s actions/continuing agency relationship …. “but the fiduciary shall not otherwise be liable for the conduct of such agent.”</a:t>
            </a:r>
          </a:p>
          <a:p>
            <a:r>
              <a:rPr lang="en-US" dirty="0"/>
              <a:t>Subsection (b) also clarifies that the new rule applies even if the total paid to the fiduciary and agent exceeds the “amount otherwise payable” to the fiduciary; and even if the standard of care applying to the agent is a lower standard than applies to the fiduciary when the fiduciary performs the duties that the agent will perform.</a:t>
            </a:r>
          </a:p>
        </p:txBody>
      </p:sp>
    </p:spTree>
    <p:extLst>
      <p:ext uri="{BB962C8B-B14F-4D97-AF65-F5344CB8AC3E}">
        <p14:creationId xmlns:p14="http://schemas.microsoft.com/office/powerpoint/2010/main" val="37671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3322 (cont’d) – Standard of Care	</a:t>
            </a:r>
          </a:p>
        </p:txBody>
      </p:sp>
      <p:sp>
        <p:nvSpPr>
          <p:cNvPr id="3" name="Content Placeholder 2"/>
          <p:cNvSpPr>
            <a:spLocks noGrp="1"/>
          </p:cNvSpPr>
          <p:nvPr>
            <p:ph idx="1"/>
          </p:nvPr>
        </p:nvSpPr>
        <p:spPr/>
        <p:txBody>
          <a:bodyPr>
            <a:normAutofit/>
          </a:bodyPr>
          <a:lstStyle/>
          <a:p>
            <a:r>
              <a:rPr lang="en-US" dirty="0"/>
              <a:t>Section 3322 contemplates that the standard of care of the agent may be lower than the standard of care applicable to the fiduciary when taking the delegated actions.</a:t>
            </a:r>
          </a:p>
          <a:p>
            <a:r>
              <a:rPr lang="en-US" dirty="0"/>
              <a:t>In the absence of a standard of care set forth in the delegation document, the same standard of care applicable to the fiduciary should be applicable to the agent.</a:t>
            </a:r>
          </a:p>
          <a:p>
            <a:endParaRPr lang="en-US" dirty="0"/>
          </a:p>
        </p:txBody>
      </p:sp>
    </p:spTree>
    <p:extLst>
      <p:ext uri="{BB962C8B-B14F-4D97-AF65-F5344CB8AC3E}">
        <p14:creationId xmlns:p14="http://schemas.microsoft.com/office/powerpoint/2010/main" val="174363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3322 (cont’d) – Fiduciary Status</a:t>
            </a:r>
          </a:p>
        </p:txBody>
      </p:sp>
      <p:sp>
        <p:nvSpPr>
          <p:cNvPr id="3" name="Content Placeholder 2"/>
          <p:cNvSpPr>
            <a:spLocks noGrp="1"/>
          </p:cNvSpPr>
          <p:nvPr>
            <p:ph idx="1"/>
          </p:nvPr>
        </p:nvSpPr>
        <p:spPr/>
        <p:txBody>
          <a:bodyPr/>
          <a:lstStyle/>
          <a:p>
            <a:r>
              <a:rPr lang="en-US" dirty="0"/>
              <a:t>Section 3322 makes it clear that when a fiduciary delegates investment, management, or other fiduciary duties to an agent, such delegation shall not cause the fiduciary to cease being a fiduciary or cause the agent to become a fiduciary.</a:t>
            </a:r>
          </a:p>
          <a:p>
            <a:endParaRPr lang="en-US" dirty="0"/>
          </a:p>
        </p:txBody>
      </p:sp>
    </p:spTree>
    <p:extLst>
      <p:ext uri="{BB962C8B-B14F-4D97-AF65-F5344CB8AC3E}">
        <p14:creationId xmlns:p14="http://schemas.microsoft.com/office/powerpoint/2010/main" val="113801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Delegation Practice Pointers</a:t>
            </a:r>
          </a:p>
        </p:txBody>
      </p:sp>
      <p:sp>
        <p:nvSpPr>
          <p:cNvPr id="3" name="Content Placeholder 2"/>
          <p:cNvSpPr>
            <a:spLocks noGrp="1"/>
          </p:cNvSpPr>
          <p:nvPr>
            <p:ph idx="1"/>
          </p:nvPr>
        </p:nvSpPr>
        <p:spPr/>
        <p:txBody>
          <a:bodyPr/>
          <a:lstStyle/>
          <a:p>
            <a:r>
              <a:rPr lang="en-US" dirty="0"/>
              <a:t>Clearly define the scope of the agency delegation in the delegation document.</a:t>
            </a:r>
          </a:p>
          <a:p>
            <a:r>
              <a:rPr lang="en-US" dirty="0"/>
              <a:t>Clearly set forth the standard of care for a third-party agent in the delegation document. </a:t>
            </a:r>
          </a:p>
          <a:p>
            <a:r>
              <a:rPr lang="en-US" dirty="0"/>
              <a:t>Put into place appropriate internal procedures to monitor the agent and evaluate its performance on an ongoing basis.</a:t>
            </a:r>
          </a:p>
          <a:p>
            <a:endParaRPr lang="en-US" dirty="0"/>
          </a:p>
        </p:txBody>
      </p:sp>
    </p:spTree>
    <p:extLst>
      <p:ext uri="{BB962C8B-B14F-4D97-AF65-F5344CB8AC3E}">
        <p14:creationId xmlns:p14="http://schemas.microsoft.com/office/powerpoint/2010/main" val="3513392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Representation Under Section 3547 </a:t>
            </a:r>
            <a:br>
              <a:rPr lang="en-US" dirty="0"/>
            </a:br>
            <a:r>
              <a:rPr lang="en-US" dirty="0"/>
              <a:t>of the Delaware Trust Act</a:t>
            </a:r>
          </a:p>
        </p:txBody>
      </p:sp>
      <p:sp>
        <p:nvSpPr>
          <p:cNvPr id="3" name="Content Placeholder 2"/>
          <p:cNvSpPr>
            <a:spLocks noGrp="1"/>
          </p:cNvSpPr>
          <p:nvPr>
            <p:ph idx="1"/>
          </p:nvPr>
        </p:nvSpPr>
        <p:spPr/>
        <p:txBody>
          <a:bodyPr/>
          <a:lstStyle/>
          <a:p>
            <a:r>
              <a:rPr lang="en-US" dirty="0"/>
              <a:t>The 2019 Act has amended Section 3547 of the Delaware Trust Act, which generally provides that certain parties may represent and bind beneficiaries of a trust in connection with both judicial and non-judicial matters involving the trust.</a:t>
            </a:r>
          </a:p>
          <a:p>
            <a:pPr lvl="1"/>
            <a:r>
              <a:rPr lang="en-US" dirty="0"/>
              <a:t>Consent, release, ratification and indemnification in favor of fiduciaries</a:t>
            </a:r>
          </a:p>
          <a:p>
            <a:pPr lvl="1"/>
            <a:r>
              <a:rPr lang="en-US" dirty="0"/>
              <a:t>Non-judicial settlement agreement</a:t>
            </a:r>
          </a:p>
          <a:p>
            <a:pPr lvl="1"/>
            <a:r>
              <a:rPr lang="en-US" dirty="0"/>
              <a:t>Consent petition to the Chancery Court</a:t>
            </a:r>
          </a:p>
          <a:p>
            <a:pPr lvl="1"/>
            <a:r>
              <a:rPr lang="en-US" dirty="0"/>
              <a:t>Trust modification agreement</a:t>
            </a:r>
          </a:p>
          <a:p>
            <a:endParaRPr lang="en-US" dirty="0"/>
          </a:p>
        </p:txBody>
      </p:sp>
    </p:spTree>
    <p:extLst>
      <p:ext uri="{BB962C8B-B14F-4D97-AF65-F5344CB8AC3E}">
        <p14:creationId xmlns:p14="http://schemas.microsoft.com/office/powerpoint/2010/main" val="25106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Analysis Generally Applies</a:t>
            </a:r>
          </a:p>
        </p:txBody>
      </p:sp>
      <p:sp>
        <p:nvSpPr>
          <p:cNvPr id="3" name="Content Placeholder 2"/>
          <p:cNvSpPr>
            <a:spLocks noGrp="1"/>
          </p:cNvSpPr>
          <p:nvPr>
            <p:ph idx="1"/>
          </p:nvPr>
        </p:nvSpPr>
        <p:spPr/>
        <p:txBody>
          <a:bodyPr/>
          <a:lstStyle/>
          <a:p>
            <a:r>
              <a:rPr lang="en-US" dirty="0"/>
              <a:t>Section 3547 provides various ways that a beneficiary can be virtually represented by another:</a:t>
            </a:r>
          </a:p>
          <a:p>
            <a:pPr lvl="1"/>
            <a:r>
              <a:rPr lang="en-US" dirty="0"/>
              <a:t>Beneficiary with a substantially identical interest</a:t>
            </a:r>
          </a:p>
          <a:p>
            <a:pPr lvl="1"/>
            <a:r>
              <a:rPr lang="en-US" dirty="0"/>
              <a:t>Presumptive Remainder beneficiaries binding more remote beneficiaries</a:t>
            </a:r>
          </a:p>
          <a:p>
            <a:pPr lvl="1"/>
            <a:r>
              <a:rPr lang="en-US" dirty="0"/>
              <a:t>Parent or Guardian</a:t>
            </a:r>
          </a:p>
          <a:p>
            <a:endParaRPr lang="en-US" dirty="0"/>
          </a:p>
          <a:p>
            <a:r>
              <a:rPr lang="en-US" u="sng" dirty="0"/>
              <a:t>However, all of the foregoing require that there be no material conflict of interest between the representative and the person represented with respect to the particular question or dispute.</a:t>
            </a:r>
          </a:p>
          <a:p>
            <a:endParaRPr lang="en-US" dirty="0"/>
          </a:p>
        </p:txBody>
      </p:sp>
    </p:spTree>
    <p:extLst>
      <p:ext uri="{BB962C8B-B14F-4D97-AF65-F5344CB8AC3E}">
        <p14:creationId xmlns:p14="http://schemas.microsoft.com/office/powerpoint/2010/main" val="197006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Appointment</a:t>
            </a:r>
          </a:p>
        </p:txBody>
      </p:sp>
      <p:sp>
        <p:nvSpPr>
          <p:cNvPr id="3" name="Content Placeholder 2"/>
          <p:cNvSpPr>
            <a:spLocks noGrp="1"/>
          </p:cNvSpPr>
          <p:nvPr>
            <p:ph idx="1"/>
          </p:nvPr>
        </p:nvSpPr>
        <p:spPr/>
        <p:txBody>
          <a:bodyPr/>
          <a:lstStyle/>
          <a:p>
            <a:r>
              <a:rPr lang="en-US" dirty="0"/>
              <a:t>The holder of a general power of appointment or a broad nongeneral power of appointment may, with the consent of any person whose consent would be required for the valid exercise of the power, represent and bind persons whose interests, as takers in default, are subject to the power</a:t>
            </a:r>
            <a:r>
              <a:rPr lang="en-US" u="sng" dirty="0"/>
              <a:t>, but, in the case of any such nongeneral power of appointment, only to the extent that there is no material conflict of interest between the holder and the persons represented with respect to the particular question or dispute.</a:t>
            </a:r>
          </a:p>
          <a:p>
            <a:endParaRPr lang="en-US" dirty="0"/>
          </a:p>
        </p:txBody>
      </p:sp>
    </p:spTree>
    <p:extLst>
      <p:ext uri="{BB962C8B-B14F-4D97-AF65-F5344CB8AC3E}">
        <p14:creationId xmlns:p14="http://schemas.microsoft.com/office/powerpoint/2010/main" val="352446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Appointment</a:t>
            </a:r>
          </a:p>
        </p:txBody>
      </p:sp>
      <p:sp>
        <p:nvSpPr>
          <p:cNvPr id="3" name="Content Placeholder 2"/>
          <p:cNvSpPr>
            <a:spLocks noGrp="1"/>
          </p:cNvSpPr>
          <p:nvPr>
            <p:ph idx="1"/>
          </p:nvPr>
        </p:nvSpPr>
        <p:spPr/>
        <p:txBody>
          <a:bodyPr/>
          <a:lstStyle/>
          <a:p>
            <a:r>
              <a:rPr lang="en-US" dirty="0"/>
              <a:t>The 2019 Trust Act amended this provision (which was added to Section 3547 last year) to provide that virtual representation under this provision requires:</a:t>
            </a:r>
          </a:p>
          <a:p>
            <a:pPr lvl="1"/>
            <a:r>
              <a:rPr lang="en-US" dirty="0"/>
              <a:t>The consent of any person whose consent is required to exercise the power of appointment.</a:t>
            </a:r>
          </a:p>
          <a:p>
            <a:pPr lvl="1"/>
            <a:r>
              <a:rPr lang="en-US" dirty="0"/>
              <a:t>There be no material conflict of interest in the case of a broad nongeneral power of appointment, but not in the case of a </a:t>
            </a:r>
            <a:r>
              <a:rPr lang="en-US" u="sng" dirty="0"/>
              <a:t>general power of appointment</a:t>
            </a:r>
            <a:r>
              <a:rPr lang="en-US" dirty="0"/>
              <a:t>.   CONFLICT OF INTEREST ANALYSIS DOES NOT APPLY IF THERE IS A GENERAL POWER OF APPOINTMENT.</a:t>
            </a:r>
          </a:p>
          <a:p>
            <a:endParaRPr lang="en-US" dirty="0"/>
          </a:p>
        </p:txBody>
      </p:sp>
    </p:spTree>
    <p:extLst>
      <p:ext uri="{BB962C8B-B14F-4D97-AF65-F5344CB8AC3E}">
        <p14:creationId xmlns:p14="http://schemas.microsoft.com/office/powerpoint/2010/main" val="37185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Conflicts of Interest</a:t>
            </a:r>
          </a:p>
        </p:txBody>
      </p:sp>
      <p:sp>
        <p:nvSpPr>
          <p:cNvPr id="3" name="Content Placeholder 2"/>
          <p:cNvSpPr>
            <a:spLocks noGrp="1"/>
          </p:cNvSpPr>
          <p:nvPr>
            <p:ph idx="1"/>
          </p:nvPr>
        </p:nvSpPr>
        <p:spPr/>
        <p:txBody>
          <a:bodyPr>
            <a:normAutofit/>
          </a:bodyPr>
          <a:lstStyle/>
          <a:p>
            <a:r>
              <a:rPr lang="en-US" dirty="0"/>
              <a:t>There is a presumption that a material conflict of interest exists between the representative and each trust beneficiary in any judicial proceeding or nonjudicial matter where:</a:t>
            </a:r>
          </a:p>
          <a:p>
            <a:pPr lvl="1"/>
            <a:r>
              <a:rPr lang="en-US" dirty="0"/>
              <a:t>The representative would be appointed to a fiduciary or nonfiduciary position (unless the representative already serves as such and will not receive greater authority, broader discretion, or increased protection).</a:t>
            </a:r>
          </a:p>
          <a:p>
            <a:pPr lvl="1"/>
            <a:r>
              <a:rPr lang="en-US" dirty="0"/>
              <a:t>The representative already serves in a fiduciary or nonfiduciary position and will receive greater authority, broader discretion, or increased protection.</a:t>
            </a:r>
          </a:p>
          <a:p>
            <a:pPr lvl="1"/>
            <a:r>
              <a:rPr lang="en-US" dirty="0"/>
              <a:t>The representative has any other actual or potential conflict of interest with the represented beneficiaries with respect to the particular question or dispute, including but not limited to a conflict resulting from a differing investment horizon or an interest in present income over capital growth.</a:t>
            </a:r>
          </a:p>
          <a:p>
            <a:endParaRPr lang="en-US" dirty="0"/>
          </a:p>
        </p:txBody>
      </p:sp>
    </p:spTree>
    <p:extLst>
      <p:ext uri="{BB962C8B-B14F-4D97-AF65-F5344CB8AC3E}">
        <p14:creationId xmlns:p14="http://schemas.microsoft.com/office/powerpoint/2010/main" val="257578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2019 Amendments to the Delaware Trust Act</a:t>
            </a:r>
          </a:p>
        </p:txBody>
      </p:sp>
      <p:sp>
        <p:nvSpPr>
          <p:cNvPr id="3" name="Content Placeholder 2"/>
          <p:cNvSpPr>
            <a:spLocks noGrp="1"/>
          </p:cNvSpPr>
          <p:nvPr>
            <p:ph idx="1"/>
          </p:nvPr>
        </p:nvSpPr>
        <p:spPr/>
        <p:txBody>
          <a:bodyPr/>
          <a:lstStyle/>
          <a:p>
            <a:r>
              <a:rPr lang="en-US" dirty="0"/>
              <a:t>House Bill No. 72, as Amended by Senate Amendment No. 1 (the “2019 Trust Act”) was signed into law on June 19, 2019.</a:t>
            </a:r>
          </a:p>
          <a:p>
            <a:r>
              <a:rPr lang="en-US" dirty="0"/>
              <a:t>The 2019 Trust Act continues to improve and modernize Delaware law governing trusts and fiduciaries.</a:t>
            </a:r>
          </a:p>
          <a:p>
            <a:endParaRPr lang="en-US" dirty="0"/>
          </a:p>
        </p:txBody>
      </p:sp>
    </p:spTree>
    <p:extLst>
      <p:ext uri="{BB962C8B-B14F-4D97-AF65-F5344CB8AC3E}">
        <p14:creationId xmlns:p14="http://schemas.microsoft.com/office/powerpoint/2010/main" val="310942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Tax Reimbursement or Payment </a:t>
            </a:r>
            <a:br>
              <a:rPr lang="en-US" dirty="0"/>
            </a:br>
            <a:r>
              <a:rPr lang="en-US" dirty="0"/>
              <a:t>Under Section 3344</a:t>
            </a:r>
          </a:p>
        </p:txBody>
      </p:sp>
      <p:sp>
        <p:nvSpPr>
          <p:cNvPr id="3" name="Content Placeholder 2"/>
          <p:cNvSpPr>
            <a:spLocks noGrp="1"/>
          </p:cNvSpPr>
          <p:nvPr>
            <p:ph idx="1"/>
          </p:nvPr>
        </p:nvSpPr>
        <p:spPr/>
        <p:txBody>
          <a:bodyPr/>
          <a:lstStyle/>
          <a:p>
            <a:r>
              <a:rPr lang="en-US" dirty="0"/>
              <a:t>The 2019 Trust Act added new Section 3344 to the Delaware Trust Act.</a:t>
            </a:r>
          </a:p>
          <a:p>
            <a:r>
              <a:rPr lang="en-US" dirty="0"/>
              <a:t>Section 3344 generally provides that, unless the terms of the relevant governing instrument expressly provide otherwise, a trustee of a grantor trust has the discretion to pay directly or reimburse a trustor for any amount of the trustor’s personal federal or state liability that is attributable to the inclusion of the grantor trust’s income, capital gains, deductions and credits in the trustor’s taxable income. </a:t>
            </a:r>
          </a:p>
          <a:p>
            <a:r>
              <a:rPr lang="en-US" dirty="0"/>
              <a:t>Consistent with Revenue Rule 2004-64</a:t>
            </a:r>
          </a:p>
          <a:p>
            <a:endParaRPr lang="en-US" dirty="0"/>
          </a:p>
        </p:txBody>
      </p:sp>
    </p:spTree>
    <p:extLst>
      <p:ext uri="{BB962C8B-B14F-4D97-AF65-F5344CB8AC3E}">
        <p14:creationId xmlns:p14="http://schemas.microsoft.com/office/powerpoint/2010/main" val="342050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Ruling 2004-64</a:t>
            </a:r>
          </a:p>
        </p:txBody>
      </p:sp>
      <p:sp>
        <p:nvSpPr>
          <p:cNvPr id="3" name="Content Placeholder 2"/>
          <p:cNvSpPr>
            <a:spLocks noGrp="1"/>
          </p:cNvSpPr>
          <p:nvPr>
            <p:ph idx="1"/>
          </p:nvPr>
        </p:nvSpPr>
        <p:spPr/>
        <p:txBody>
          <a:bodyPr/>
          <a:lstStyle/>
          <a:p>
            <a:r>
              <a:rPr lang="en-US" dirty="0"/>
              <a:t>In the situation where the trust agreement and state law contain no provision regarding the payment of trustor’s trust-related income taxes:</a:t>
            </a:r>
          </a:p>
          <a:p>
            <a:pPr lvl="1"/>
            <a:r>
              <a:rPr lang="en-US" dirty="0"/>
              <a:t>Trustor’s payment of taxes are on account of trustor’s own liability and are not a gift to the trust beneficiaries.</a:t>
            </a:r>
          </a:p>
          <a:p>
            <a:pPr lvl="1"/>
            <a:r>
              <a:rPr lang="en-US" dirty="0"/>
              <a:t>No portion of the trust is includable in trustor’s estate for federal estate tax purposes under Section 2036 of the IRC.</a:t>
            </a:r>
          </a:p>
          <a:p>
            <a:endParaRPr lang="en-US" dirty="0"/>
          </a:p>
        </p:txBody>
      </p:sp>
    </p:spTree>
    <p:extLst>
      <p:ext uri="{BB962C8B-B14F-4D97-AF65-F5344CB8AC3E}">
        <p14:creationId xmlns:p14="http://schemas.microsoft.com/office/powerpoint/2010/main" val="378246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Ruling 2004-64</a:t>
            </a:r>
          </a:p>
        </p:txBody>
      </p:sp>
      <p:sp>
        <p:nvSpPr>
          <p:cNvPr id="3" name="Content Placeholder 2"/>
          <p:cNvSpPr>
            <a:spLocks noGrp="1"/>
          </p:cNvSpPr>
          <p:nvPr>
            <p:ph idx="1"/>
          </p:nvPr>
        </p:nvSpPr>
        <p:spPr/>
        <p:txBody>
          <a:bodyPr/>
          <a:lstStyle/>
          <a:p>
            <a:r>
              <a:rPr lang="en-US" dirty="0"/>
              <a:t>In a situation where the trust agreement or state law provides for the mandatory payment of trustor’s trust-related income taxes:</a:t>
            </a:r>
          </a:p>
          <a:p>
            <a:pPr lvl="1"/>
            <a:r>
              <a:rPr lang="en-US" dirty="0"/>
              <a:t>Trustor’s payment of taxes are on account of trustor’s own liability and are not a gift to the trust beneficiaries.</a:t>
            </a:r>
          </a:p>
          <a:p>
            <a:pPr lvl="1"/>
            <a:r>
              <a:rPr lang="en-US" dirty="0"/>
              <a:t>The payment by the trust is not a gift by the beneficiaries to the trustor because the distribution is mandatory.</a:t>
            </a:r>
          </a:p>
          <a:p>
            <a:pPr lvl="1"/>
            <a:r>
              <a:rPr lang="en-US" dirty="0"/>
              <a:t>The full value of the trust estate will be included in trustor’s estate under Section 2036(a)(1) of the IRC (provided however the IRS will not apply this holding adversely to a trustor’s estate with respect to any trust created before October 4, 2004).</a:t>
            </a:r>
          </a:p>
          <a:p>
            <a:endParaRPr lang="en-US" dirty="0"/>
          </a:p>
        </p:txBody>
      </p:sp>
    </p:spTree>
    <p:extLst>
      <p:ext uri="{BB962C8B-B14F-4D97-AF65-F5344CB8AC3E}">
        <p14:creationId xmlns:p14="http://schemas.microsoft.com/office/powerpoint/2010/main" val="541745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Ruling 2004-64</a:t>
            </a:r>
          </a:p>
        </p:txBody>
      </p:sp>
      <p:sp>
        <p:nvSpPr>
          <p:cNvPr id="3" name="Content Placeholder 2"/>
          <p:cNvSpPr>
            <a:spLocks noGrp="1"/>
          </p:cNvSpPr>
          <p:nvPr>
            <p:ph idx="1"/>
          </p:nvPr>
        </p:nvSpPr>
        <p:spPr/>
        <p:txBody>
          <a:bodyPr/>
          <a:lstStyle/>
          <a:p>
            <a:r>
              <a:rPr lang="en-US" dirty="0"/>
              <a:t>In a situation where the trust agreement or state law provides for the discretionary payment of trustor’s trust-related income taxes:</a:t>
            </a:r>
          </a:p>
          <a:p>
            <a:pPr lvl="1"/>
            <a:r>
              <a:rPr lang="en-US" dirty="0"/>
              <a:t>Trustor’s payment of taxes are on account of trustor’s own liability and are not a gift to the trust beneficiaries.</a:t>
            </a:r>
          </a:p>
          <a:p>
            <a:pPr lvl="1"/>
            <a:r>
              <a:rPr lang="en-US" dirty="0"/>
              <a:t>The payment by the trust is not a gift by the beneficiaries to the trustor because the distribution is at the discretion of the trustee.</a:t>
            </a:r>
          </a:p>
          <a:p>
            <a:pPr lvl="1"/>
            <a:r>
              <a:rPr lang="en-US" dirty="0"/>
              <a:t>Assuming there is no understanding, express or implied, regarding the exercise of trustee’s discretion, the trustee’s discretion to satisfy the tax alone would not be sufficient to include the trust in the trustor’s gross estate for estate tax purposes. </a:t>
            </a:r>
          </a:p>
        </p:txBody>
      </p:sp>
    </p:spTree>
    <p:extLst>
      <p:ext uri="{BB962C8B-B14F-4D97-AF65-F5344CB8AC3E}">
        <p14:creationId xmlns:p14="http://schemas.microsoft.com/office/powerpoint/2010/main" val="3156465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Ruling 2004-64</a:t>
            </a:r>
          </a:p>
        </p:txBody>
      </p:sp>
      <p:sp>
        <p:nvSpPr>
          <p:cNvPr id="3" name="Content Placeholder 2"/>
          <p:cNvSpPr>
            <a:spLocks noGrp="1"/>
          </p:cNvSpPr>
          <p:nvPr>
            <p:ph idx="1"/>
          </p:nvPr>
        </p:nvSpPr>
        <p:spPr/>
        <p:txBody>
          <a:bodyPr/>
          <a:lstStyle/>
          <a:p>
            <a:r>
              <a:rPr lang="en-US" dirty="0"/>
              <a:t>However, trustee’s discretion combined with other facts may cause inclusion in trustor’s gross estate for estate tax purposes:</a:t>
            </a:r>
          </a:p>
          <a:p>
            <a:pPr lvl="1"/>
            <a:r>
              <a:rPr lang="en-US" dirty="0"/>
              <a:t>An understanding or pre-existing arrangement between trustor and trustee to pay the taxes.</a:t>
            </a:r>
          </a:p>
          <a:p>
            <a:pPr lvl="1"/>
            <a:r>
              <a:rPr lang="en-US" dirty="0"/>
              <a:t>A power retained by trustor to remove the trustee and name trustor as successor trustee.</a:t>
            </a:r>
          </a:p>
          <a:p>
            <a:pPr lvl="1"/>
            <a:r>
              <a:rPr lang="en-US" dirty="0"/>
              <a:t>Applicable local law subjecting the trust assets to the claims of trustor’s creditors.</a:t>
            </a:r>
          </a:p>
          <a:p>
            <a:endParaRPr lang="en-US" dirty="0"/>
          </a:p>
        </p:txBody>
      </p:sp>
    </p:spTree>
    <p:extLst>
      <p:ext uri="{BB962C8B-B14F-4D97-AF65-F5344CB8AC3E}">
        <p14:creationId xmlns:p14="http://schemas.microsoft.com/office/powerpoint/2010/main" val="60360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Prohibitions on Payment Under Section 3344</a:t>
            </a:r>
          </a:p>
        </p:txBody>
      </p:sp>
      <p:sp>
        <p:nvSpPr>
          <p:cNvPr id="3" name="Content Placeholder 2"/>
          <p:cNvSpPr>
            <a:spLocks noGrp="1"/>
          </p:cNvSpPr>
          <p:nvPr>
            <p:ph idx="1"/>
          </p:nvPr>
        </p:nvSpPr>
        <p:spPr/>
        <p:txBody>
          <a:bodyPr/>
          <a:lstStyle/>
          <a:p>
            <a:r>
              <a:rPr lang="en-US" dirty="0"/>
              <a:t>There is no discretion to make such trustor tax payments if the trustee is the trustor or a “related or subordinate party” of the trustor under Section 672(c) of the IRC.</a:t>
            </a:r>
          </a:p>
          <a:p>
            <a:pPr lvl="1"/>
            <a:r>
              <a:rPr lang="en-US" dirty="0"/>
              <a:t>Trustor’s spouse, if living with the trustor</a:t>
            </a:r>
          </a:p>
          <a:p>
            <a:pPr lvl="1"/>
            <a:r>
              <a:rPr lang="en-US" dirty="0"/>
              <a:t>Trustor’s father, mother, issue, brother or sister</a:t>
            </a:r>
          </a:p>
          <a:p>
            <a:pPr lvl="1"/>
            <a:r>
              <a:rPr lang="en-US" dirty="0"/>
              <a:t>Corporation (or its employee) in which the stock holdings of the trustor and the trust are significant for voting control</a:t>
            </a:r>
          </a:p>
          <a:p>
            <a:pPr lvl="1"/>
            <a:r>
              <a:rPr lang="en-US" dirty="0"/>
              <a:t>A subordinate employee of a corporation in which grantor is an executive</a:t>
            </a:r>
          </a:p>
          <a:p>
            <a:endParaRPr lang="en-US" dirty="0"/>
          </a:p>
        </p:txBody>
      </p:sp>
    </p:spTree>
    <p:extLst>
      <p:ext uri="{BB962C8B-B14F-4D97-AF65-F5344CB8AC3E}">
        <p14:creationId xmlns:p14="http://schemas.microsoft.com/office/powerpoint/2010/main" val="3848788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Prohibitions on Payment Under Section 3344</a:t>
            </a:r>
          </a:p>
        </p:txBody>
      </p:sp>
      <p:sp>
        <p:nvSpPr>
          <p:cNvPr id="3" name="Content Placeholder 2"/>
          <p:cNvSpPr>
            <a:spLocks noGrp="1"/>
          </p:cNvSpPr>
          <p:nvPr>
            <p:ph idx="1"/>
          </p:nvPr>
        </p:nvSpPr>
        <p:spPr/>
        <p:txBody>
          <a:bodyPr>
            <a:normAutofit/>
          </a:bodyPr>
          <a:lstStyle/>
          <a:p>
            <a:r>
              <a:rPr lang="en-US" dirty="0"/>
              <a:t>No discretion to make such tax payments if trustee is directed by or requires the consent of an adviser who is the trustor or a “related or subordinate party” of the trustor under Section 672(c) of the IRC.</a:t>
            </a:r>
          </a:p>
          <a:p>
            <a:r>
              <a:rPr lang="en-US" dirty="0"/>
              <a:t>No policy of insurance on the trustor’s life held by the trust, the cash value of such policy, nor the proceeds of any loan secured by an interest in such policy may be used to pay trustor’s taxes.  </a:t>
            </a:r>
          </a:p>
          <a:p>
            <a:r>
              <a:rPr lang="en-US" dirty="0"/>
              <a:t>If the application of Section 3344 would reduce the charitable deduction otherwise available to any person for state or federal income, gift or estate tax purposes, Section 3344 shall not apply to the relevant trust.</a:t>
            </a:r>
          </a:p>
          <a:p>
            <a:endParaRPr lang="en-US" dirty="0"/>
          </a:p>
        </p:txBody>
      </p:sp>
    </p:spTree>
    <p:extLst>
      <p:ext uri="{BB962C8B-B14F-4D97-AF65-F5344CB8AC3E}">
        <p14:creationId xmlns:p14="http://schemas.microsoft.com/office/powerpoint/2010/main" val="25923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Trustor as Beneficiary of the Trust</a:t>
            </a:r>
          </a:p>
        </p:txBody>
      </p:sp>
      <p:sp>
        <p:nvSpPr>
          <p:cNvPr id="3" name="Content Placeholder 2"/>
          <p:cNvSpPr>
            <a:spLocks noGrp="1"/>
          </p:cNvSpPr>
          <p:nvPr>
            <p:ph idx="1"/>
          </p:nvPr>
        </p:nvSpPr>
        <p:spPr/>
        <p:txBody>
          <a:bodyPr/>
          <a:lstStyle/>
          <a:p>
            <a:r>
              <a:rPr lang="en-US" dirty="0"/>
              <a:t>The power to make such tax payments, or the decision to actually make such payments, shall not cause the trustor to be treated as a beneficiary of the trust for purposes of Section 3536(c) of the Delaware Trust Act.</a:t>
            </a:r>
          </a:p>
          <a:p>
            <a:endParaRPr lang="en-US" dirty="0"/>
          </a:p>
        </p:txBody>
      </p:sp>
    </p:spTree>
    <p:extLst>
      <p:ext uri="{BB962C8B-B14F-4D97-AF65-F5344CB8AC3E}">
        <p14:creationId xmlns:p14="http://schemas.microsoft.com/office/powerpoint/2010/main" val="2319355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of Powers of Appointment</a:t>
            </a:r>
          </a:p>
        </p:txBody>
      </p:sp>
      <p:sp>
        <p:nvSpPr>
          <p:cNvPr id="3" name="Content Placeholder 2"/>
          <p:cNvSpPr>
            <a:spLocks noGrp="1"/>
          </p:cNvSpPr>
          <p:nvPr>
            <p:ph idx="1"/>
          </p:nvPr>
        </p:nvSpPr>
        <p:spPr/>
        <p:txBody>
          <a:bodyPr/>
          <a:lstStyle/>
          <a:p>
            <a:r>
              <a:rPr lang="en-US" dirty="0"/>
              <a:t>Section 505 of Title 25 of the Delaware Code has been amended by the 2019 Trust Act.</a:t>
            </a:r>
          </a:p>
          <a:p>
            <a:r>
              <a:rPr lang="en-US" dirty="0"/>
              <a:t>Previously, Section 505 provided that a holder of a nongeneral power of appointment could appoint the relevant assets into further trust for the benefit of 1 or more of the objects of the power and may create in such objects a general power of appointment over the assets subject to the original power </a:t>
            </a:r>
            <a:r>
              <a:rPr lang="en-US" u="sng" dirty="0"/>
              <a:t>or a nongeneral power to appoint such assets among objects of the original power.</a:t>
            </a:r>
          </a:p>
          <a:p>
            <a:endParaRPr lang="en-US" dirty="0"/>
          </a:p>
        </p:txBody>
      </p:sp>
    </p:spTree>
    <p:extLst>
      <p:ext uri="{BB962C8B-B14F-4D97-AF65-F5344CB8AC3E}">
        <p14:creationId xmlns:p14="http://schemas.microsoft.com/office/powerpoint/2010/main" val="3701816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of Powers of Appointment</a:t>
            </a:r>
          </a:p>
        </p:txBody>
      </p:sp>
      <p:sp>
        <p:nvSpPr>
          <p:cNvPr id="3" name="Content Placeholder 2"/>
          <p:cNvSpPr>
            <a:spLocks noGrp="1"/>
          </p:cNvSpPr>
          <p:nvPr>
            <p:ph idx="1"/>
          </p:nvPr>
        </p:nvSpPr>
        <p:spPr/>
        <p:txBody>
          <a:bodyPr/>
          <a:lstStyle/>
          <a:p>
            <a:r>
              <a:rPr lang="en-US" dirty="0"/>
              <a:t>The 2019 Trust Act amended Section 505 to provide that the holder of the original power of appointment may create a further general or nongeneral power of appointment in an object of the original power </a:t>
            </a:r>
            <a:r>
              <a:rPr lang="en-US" u="sng" dirty="0"/>
              <a:t>or create a nongeneral power of appointment among the objects of the original power in the case of a party that is not an object of the original power.</a:t>
            </a:r>
          </a:p>
          <a:p>
            <a:endParaRPr lang="en-US" dirty="0"/>
          </a:p>
        </p:txBody>
      </p:sp>
    </p:spTree>
    <p:extLst>
      <p:ext uri="{BB962C8B-B14F-4D97-AF65-F5344CB8AC3E}">
        <p14:creationId xmlns:p14="http://schemas.microsoft.com/office/powerpoint/2010/main" val="57286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0400"/>
            <a:ext cx="10515600" cy="2260600"/>
          </a:xfrm>
        </p:spPr>
        <p:txBody>
          <a:bodyPr>
            <a:noAutofit/>
          </a:bodyPr>
          <a:lstStyle/>
          <a:p>
            <a:pPr algn="ctr"/>
            <a:r>
              <a:rPr lang="en-US" sz="5400" dirty="0"/>
              <a:t>Section 3343 </a:t>
            </a:r>
            <a:br>
              <a:rPr lang="en-US" sz="5400" dirty="0"/>
            </a:br>
            <a:r>
              <a:rPr lang="en-US" sz="5400" dirty="0"/>
              <a:t>(“Authority to Allocate Trustee Duties </a:t>
            </a:r>
            <a:r>
              <a:rPr lang="en-US" sz="5400" u="sng" dirty="0"/>
              <a:t>Among Multiple Trustees”)</a:t>
            </a:r>
          </a:p>
        </p:txBody>
      </p:sp>
      <p:sp>
        <p:nvSpPr>
          <p:cNvPr id="3" name="Content Placeholder 2"/>
          <p:cNvSpPr>
            <a:spLocks noGrp="1"/>
          </p:cNvSpPr>
          <p:nvPr>
            <p:ph idx="1"/>
          </p:nvPr>
        </p:nvSpPr>
        <p:spPr>
          <a:xfrm>
            <a:off x="838200" y="3428999"/>
            <a:ext cx="10515600" cy="2747963"/>
          </a:xfrm>
        </p:spPr>
        <p:txBody>
          <a:bodyPr/>
          <a:lstStyle/>
          <a:p>
            <a:r>
              <a:rPr lang="en-US" dirty="0"/>
              <a:t>A new section</a:t>
            </a:r>
          </a:p>
          <a:p>
            <a:r>
              <a:rPr lang="en-US" dirty="0"/>
              <a:t>General concept (stated in subsection (a) as the general rule):  Power to appoint successor trustees = power to appoint more than one successor, and additional trustees, PLUS power to allocate powers among them.</a:t>
            </a:r>
          </a:p>
          <a:p>
            <a:endParaRPr lang="en-US" dirty="0"/>
          </a:p>
        </p:txBody>
      </p:sp>
    </p:spTree>
    <p:extLst>
      <p:ext uri="{BB962C8B-B14F-4D97-AF65-F5344CB8AC3E}">
        <p14:creationId xmlns:p14="http://schemas.microsoft.com/office/powerpoint/2010/main" val="222835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of Powers of Appointment</a:t>
            </a:r>
          </a:p>
        </p:txBody>
      </p:sp>
      <p:sp>
        <p:nvSpPr>
          <p:cNvPr id="3" name="Content Placeholder 2"/>
          <p:cNvSpPr>
            <a:spLocks noGrp="1"/>
          </p:cNvSpPr>
          <p:nvPr>
            <p:ph idx="1"/>
          </p:nvPr>
        </p:nvSpPr>
        <p:spPr/>
        <p:txBody>
          <a:bodyPr>
            <a:normAutofit/>
          </a:bodyPr>
          <a:lstStyle/>
          <a:p>
            <a:r>
              <a:rPr lang="en-US" dirty="0"/>
              <a:t>Under Prior Section 505:</a:t>
            </a:r>
          </a:p>
          <a:p>
            <a:pPr lvl="1"/>
            <a:r>
              <a:rPr lang="en-US" dirty="0"/>
              <a:t>Pursuant to the original trust agreement, Adam had a nongeneral power of appointment exercisable in favor of one or more of Bob, Carol, &amp; Dave.</a:t>
            </a:r>
          </a:p>
          <a:p>
            <a:pPr lvl="1"/>
            <a:r>
              <a:rPr lang="en-US" dirty="0"/>
              <a:t>Upon exercise of the original power, Adam could give to Bob free from trust.</a:t>
            </a:r>
          </a:p>
          <a:p>
            <a:pPr lvl="1"/>
            <a:r>
              <a:rPr lang="en-US" dirty="0"/>
              <a:t>Bob could put the assets into trust and retain for himself a power of appointment exercisable in favor of one or more of Evan, Frank, &amp; George.</a:t>
            </a:r>
          </a:p>
          <a:p>
            <a:pPr lvl="1"/>
            <a:r>
              <a:rPr lang="en-US" dirty="0"/>
              <a:t>However, if Adam exercised his original power of appointment in favor of Bob and put the asset into further trust for Bob, the only power of appointment Adam could give to Bob would be one exercisable in favor one or more of Carol &amp; Dave or Bob or himself, his creditors, his estate or the estate of his creditors.</a:t>
            </a:r>
          </a:p>
          <a:p>
            <a:endParaRPr lang="en-US" dirty="0"/>
          </a:p>
        </p:txBody>
      </p:sp>
    </p:spTree>
    <p:extLst>
      <p:ext uri="{BB962C8B-B14F-4D97-AF65-F5344CB8AC3E}">
        <p14:creationId xmlns:p14="http://schemas.microsoft.com/office/powerpoint/2010/main" val="253530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of Powers of Appointment</a:t>
            </a:r>
          </a:p>
        </p:txBody>
      </p:sp>
      <p:sp>
        <p:nvSpPr>
          <p:cNvPr id="3" name="Content Placeholder 2"/>
          <p:cNvSpPr>
            <a:spLocks noGrp="1"/>
          </p:cNvSpPr>
          <p:nvPr>
            <p:ph idx="1"/>
          </p:nvPr>
        </p:nvSpPr>
        <p:spPr/>
        <p:txBody>
          <a:bodyPr/>
          <a:lstStyle/>
          <a:p>
            <a:r>
              <a:rPr lang="en-US" dirty="0"/>
              <a:t>Under Amended Section 505:</a:t>
            </a:r>
          </a:p>
          <a:p>
            <a:pPr lvl="1"/>
            <a:r>
              <a:rPr lang="en-US" dirty="0"/>
              <a:t>Adam could exercise her power of appointment in favor of Bob, place the assets into further trust, and give Bob a general power of appointment or a nongeneral power of appointment exercisable in favor of one or more of Evan, Frank, &amp; George (or anyone else).</a:t>
            </a:r>
          </a:p>
          <a:p>
            <a:endParaRPr lang="en-US" dirty="0"/>
          </a:p>
        </p:txBody>
      </p:sp>
    </p:spTree>
    <p:extLst>
      <p:ext uri="{BB962C8B-B14F-4D97-AF65-F5344CB8AC3E}">
        <p14:creationId xmlns:p14="http://schemas.microsoft.com/office/powerpoint/2010/main" val="4195148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Notable Changes</a:t>
            </a:r>
          </a:p>
        </p:txBody>
      </p:sp>
      <p:sp>
        <p:nvSpPr>
          <p:cNvPr id="3" name="Content Placeholder 2"/>
          <p:cNvSpPr>
            <a:spLocks noGrp="1"/>
          </p:cNvSpPr>
          <p:nvPr>
            <p:ph idx="1"/>
          </p:nvPr>
        </p:nvSpPr>
        <p:spPr/>
        <p:txBody>
          <a:bodyPr/>
          <a:lstStyle/>
          <a:p>
            <a:r>
              <a:rPr lang="en-US" u="sng" dirty="0"/>
              <a:t>Section 3301(h)(4) </a:t>
            </a:r>
            <a:r>
              <a:rPr lang="en-US" dirty="0"/>
              <a:t>- Defines “published fee schedule” (that term, or similar variants, are frequently found in trust instruments) by tying it to the schedule/formula contemplated under section 3561 (which institutional trustees are required to file periodically with the Court of Chancery).</a:t>
            </a:r>
          </a:p>
          <a:p>
            <a:r>
              <a:rPr lang="en-US" u="sng" dirty="0"/>
              <a:t>Section 3303(a)(6) </a:t>
            </a:r>
            <a:r>
              <a:rPr lang="en-US" dirty="0"/>
              <a:t>-  Confirms that a trustor can vary the terms of a power of appointment in a governing instrument</a:t>
            </a:r>
          </a:p>
          <a:p>
            <a:r>
              <a:rPr lang="en-US" u="sng" dirty="0"/>
              <a:t>Section 3325(28) </a:t>
            </a:r>
            <a:r>
              <a:rPr lang="en-US" dirty="0"/>
              <a:t>– Among the reasons a severance of a trust is allowed is “to accomplish a division along family lines.”  This was already permitted under the subsection’s general authority (“or for any other reason”), but now the authority is specifically there.</a:t>
            </a:r>
          </a:p>
          <a:p>
            <a:endParaRPr lang="en-US" dirty="0"/>
          </a:p>
          <a:p>
            <a:endParaRPr lang="en-US" dirty="0"/>
          </a:p>
        </p:txBody>
      </p:sp>
    </p:spTree>
    <p:extLst>
      <p:ext uri="{BB962C8B-B14F-4D97-AF65-F5344CB8AC3E}">
        <p14:creationId xmlns:p14="http://schemas.microsoft.com/office/powerpoint/2010/main" val="2939288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Notable Changes</a:t>
            </a:r>
          </a:p>
        </p:txBody>
      </p:sp>
      <p:sp>
        <p:nvSpPr>
          <p:cNvPr id="3" name="Content Placeholder 2"/>
          <p:cNvSpPr>
            <a:spLocks noGrp="1"/>
          </p:cNvSpPr>
          <p:nvPr>
            <p:ph idx="1"/>
          </p:nvPr>
        </p:nvSpPr>
        <p:spPr/>
        <p:txBody>
          <a:bodyPr/>
          <a:lstStyle/>
          <a:p>
            <a:r>
              <a:rPr lang="en-US" u="sng" dirty="0"/>
              <a:t>Section 3338 </a:t>
            </a:r>
            <a:r>
              <a:rPr lang="en-US" dirty="0"/>
              <a:t>– Subsection (a)(4), previously identifying “holders of powers” as interested parties, is now clarified – requirement applies both to holders of </a:t>
            </a:r>
            <a:r>
              <a:rPr lang="en-US" u="sng" dirty="0"/>
              <a:t>powers of appointment as to trust income/principal</a:t>
            </a:r>
            <a:r>
              <a:rPr lang="en-US" dirty="0"/>
              <a:t>, and to holders of </a:t>
            </a:r>
            <a:r>
              <a:rPr lang="en-US" u="sng" dirty="0"/>
              <a:t>powers to remove/appoint fiduciaries or nonfiduciaries</a:t>
            </a:r>
            <a:r>
              <a:rPr lang="en-US" dirty="0"/>
              <a:t>.</a:t>
            </a:r>
          </a:p>
          <a:p>
            <a:r>
              <a:rPr lang="en-US" u="sng" dirty="0"/>
              <a:t>Section 3528(g) </a:t>
            </a:r>
            <a:r>
              <a:rPr lang="en-US" dirty="0"/>
              <a:t>– Further clarifying that the same standard of care applicable to a trustee’s exercise of discretion (Section 3315) applies to a trustee’s discretionary decision to decant.</a:t>
            </a:r>
          </a:p>
          <a:p>
            <a:r>
              <a:rPr lang="en-US" u="sng" dirty="0"/>
              <a:t>Section 3544 </a:t>
            </a:r>
            <a:r>
              <a:rPr lang="en-US" dirty="0"/>
              <a:t>– Amended to add that a successor doesn’t have a duty “to inquire into or confirm the validity of a governing instrument or actions by a predecessor trustee altering or modifying a governing instrument.”</a:t>
            </a:r>
          </a:p>
          <a:p>
            <a:endParaRPr lang="en-US" dirty="0"/>
          </a:p>
          <a:p>
            <a:endParaRPr lang="en-US" dirty="0"/>
          </a:p>
        </p:txBody>
      </p:sp>
    </p:spTree>
    <p:extLst>
      <p:ext uri="{BB962C8B-B14F-4D97-AF65-F5344CB8AC3E}">
        <p14:creationId xmlns:p14="http://schemas.microsoft.com/office/powerpoint/2010/main" val="3308666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Notable Changes</a:t>
            </a:r>
          </a:p>
        </p:txBody>
      </p:sp>
      <p:sp>
        <p:nvSpPr>
          <p:cNvPr id="3" name="Content Placeholder 2"/>
          <p:cNvSpPr>
            <a:spLocks noGrp="1"/>
          </p:cNvSpPr>
          <p:nvPr>
            <p:ph idx="1"/>
          </p:nvPr>
        </p:nvSpPr>
        <p:spPr/>
        <p:txBody>
          <a:bodyPr/>
          <a:lstStyle/>
          <a:p>
            <a:r>
              <a:rPr lang="en-US" u="sng" dirty="0"/>
              <a:t>Section 3545 </a:t>
            </a:r>
            <a:r>
              <a:rPr lang="en-US" dirty="0"/>
              <a:t>– A mentally competent, but physically disabled, person can direct another to execute a trust instrument.</a:t>
            </a:r>
          </a:p>
          <a:p>
            <a:r>
              <a:rPr lang="en-US" u="sng" dirty="0"/>
              <a:t>Section 3570 </a:t>
            </a:r>
            <a:r>
              <a:rPr lang="en-US" dirty="0"/>
              <a:t>- Subsection (11)(b)(11) is a new subsection that allows a DAPT’s grantor to appoint or serve as a designated representative under section 3339.</a:t>
            </a:r>
          </a:p>
          <a:p>
            <a:endParaRPr lang="en-US" dirty="0"/>
          </a:p>
        </p:txBody>
      </p:sp>
    </p:spTree>
    <p:extLst>
      <p:ext uri="{BB962C8B-B14F-4D97-AF65-F5344CB8AC3E}">
        <p14:creationId xmlns:p14="http://schemas.microsoft.com/office/powerpoint/2010/main" val="195329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3343 (cont’d)</a:t>
            </a:r>
          </a:p>
        </p:txBody>
      </p:sp>
      <p:sp>
        <p:nvSpPr>
          <p:cNvPr id="3" name="Content Placeholder 2"/>
          <p:cNvSpPr>
            <a:spLocks noGrp="1"/>
          </p:cNvSpPr>
          <p:nvPr>
            <p:ph idx="1"/>
          </p:nvPr>
        </p:nvSpPr>
        <p:spPr/>
        <p:txBody>
          <a:bodyPr>
            <a:normAutofit/>
          </a:bodyPr>
          <a:lstStyle/>
          <a:p>
            <a:r>
              <a:rPr lang="en-US" dirty="0"/>
              <a:t>Subsection (b): All of instrument’s terms re: trustees apply to all trustees appointed under 3343.</a:t>
            </a:r>
          </a:p>
          <a:p>
            <a:pPr lvl="1"/>
            <a:r>
              <a:rPr lang="en-US" dirty="0"/>
              <a:t>What terms?  Those regarding “…trustee qualifications, resignation, removal, standard of care, indemnification, compensation, and the scope and nature of the restrictions, limitations, and immunities applicable when exercising powers and authority.”</a:t>
            </a:r>
          </a:p>
          <a:p>
            <a:pPr lvl="1"/>
            <a:r>
              <a:rPr lang="en-US" dirty="0"/>
              <a:t>Examples of terms applying to all trustees appointed under 3343:  </a:t>
            </a:r>
          </a:p>
          <a:p>
            <a:pPr lvl="2"/>
            <a:r>
              <a:rPr lang="en-US" dirty="0"/>
              <a:t>Those “waiving certain duties when exercising certain investment powers”</a:t>
            </a:r>
          </a:p>
          <a:p>
            <a:pPr lvl="2"/>
            <a:r>
              <a:rPr lang="en-US" dirty="0"/>
              <a:t>Those allowing removal/appointment of trustees, subject to various limitations/conditions</a:t>
            </a:r>
          </a:p>
          <a:p>
            <a:pPr lvl="2"/>
            <a:r>
              <a:rPr lang="en-US" dirty="0"/>
              <a:t>Those disallowing trustor, beneficiaries, or those related/subordinate to them from serving as trustees</a:t>
            </a:r>
          </a:p>
          <a:p>
            <a:endParaRPr lang="en-US" dirty="0"/>
          </a:p>
        </p:txBody>
      </p:sp>
    </p:spTree>
    <p:extLst>
      <p:ext uri="{BB962C8B-B14F-4D97-AF65-F5344CB8AC3E}">
        <p14:creationId xmlns:p14="http://schemas.microsoft.com/office/powerpoint/2010/main" val="420070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3343 (cont’d)</a:t>
            </a:r>
          </a:p>
        </p:txBody>
      </p:sp>
      <p:sp>
        <p:nvSpPr>
          <p:cNvPr id="3" name="Content Placeholder 2"/>
          <p:cNvSpPr>
            <a:spLocks noGrp="1"/>
          </p:cNvSpPr>
          <p:nvPr>
            <p:ph idx="1"/>
          </p:nvPr>
        </p:nvSpPr>
        <p:spPr/>
        <p:txBody>
          <a:bodyPr/>
          <a:lstStyle/>
          <a:p>
            <a:r>
              <a:rPr lang="en-US" dirty="0"/>
              <a:t>Subsection (c):  Despite (b)’s general precepts, and in line with section 3313A (which governs “excluded cotrustees”), if trustee is exclusively allocated certain powers, that trustee is a fiduciary only as to those powers.</a:t>
            </a:r>
          </a:p>
          <a:p>
            <a:r>
              <a:rPr lang="en-US" dirty="0"/>
              <a:t>Similarly, trustee excluded from exercising certain powers isn’t liable for (and has no duty to monitor) those to whom such powers/duties/responsibilities are allocated.</a:t>
            </a:r>
          </a:p>
          <a:p>
            <a:endParaRPr lang="en-US" dirty="0"/>
          </a:p>
        </p:txBody>
      </p:sp>
    </p:spTree>
    <p:extLst>
      <p:ext uri="{BB962C8B-B14F-4D97-AF65-F5344CB8AC3E}">
        <p14:creationId xmlns:p14="http://schemas.microsoft.com/office/powerpoint/2010/main" val="45826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3343 (cont’d)</a:t>
            </a:r>
          </a:p>
        </p:txBody>
      </p:sp>
      <p:sp>
        <p:nvSpPr>
          <p:cNvPr id="3" name="Content Placeholder 2"/>
          <p:cNvSpPr>
            <a:spLocks noGrp="1"/>
          </p:cNvSpPr>
          <p:nvPr>
            <p:ph idx="1"/>
          </p:nvPr>
        </p:nvSpPr>
        <p:spPr/>
        <p:txBody>
          <a:bodyPr/>
          <a:lstStyle/>
          <a:p>
            <a:r>
              <a:rPr lang="en-US" dirty="0"/>
              <a:t>Subsection (d):  Section 3343 is available “to any trust that is administered in this State or otherwise governed by the laws of this State.”</a:t>
            </a:r>
          </a:p>
          <a:p>
            <a:endParaRPr lang="en-US" dirty="0"/>
          </a:p>
        </p:txBody>
      </p:sp>
    </p:spTree>
    <p:extLst>
      <p:ext uri="{BB962C8B-B14F-4D97-AF65-F5344CB8AC3E}">
        <p14:creationId xmlns:p14="http://schemas.microsoft.com/office/powerpoint/2010/main" val="102122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3343 (cont’d)</a:t>
            </a:r>
          </a:p>
        </p:txBody>
      </p:sp>
      <p:sp>
        <p:nvSpPr>
          <p:cNvPr id="3" name="Content Placeholder 2"/>
          <p:cNvSpPr>
            <a:spLocks noGrp="1"/>
          </p:cNvSpPr>
          <p:nvPr>
            <p:ph idx="1"/>
          </p:nvPr>
        </p:nvSpPr>
        <p:spPr/>
        <p:txBody>
          <a:bodyPr/>
          <a:lstStyle/>
          <a:p>
            <a:r>
              <a:rPr lang="en-US" dirty="0"/>
              <a:t>Becomes particularly useful given (as contemplated under subsection (c)) Section 3313A (which, again, covers “excluded cotrustees”).  Together, these two statutes allow complete allocation – and thus separation – of trustee powers.</a:t>
            </a:r>
          </a:p>
          <a:p>
            <a:endParaRPr lang="en-US" dirty="0"/>
          </a:p>
        </p:txBody>
      </p:sp>
    </p:spTree>
    <p:extLst>
      <p:ext uri="{BB962C8B-B14F-4D97-AF65-F5344CB8AC3E}">
        <p14:creationId xmlns:p14="http://schemas.microsoft.com/office/powerpoint/2010/main" val="339661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0400"/>
            <a:ext cx="10515600" cy="2260600"/>
          </a:xfrm>
        </p:spPr>
        <p:txBody>
          <a:bodyPr>
            <a:noAutofit/>
          </a:bodyPr>
          <a:lstStyle/>
          <a:p>
            <a:pPr algn="ctr"/>
            <a:r>
              <a:rPr lang="en-US" sz="5400" u="sng" dirty="0"/>
              <a:t>Section 3322 (delegation)</a:t>
            </a:r>
          </a:p>
        </p:txBody>
      </p:sp>
      <p:sp>
        <p:nvSpPr>
          <p:cNvPr id="3" name="Content Placeholder 2"/>
          <p:cNvSpPr>
            <a:spLocks noGrp="1"/>
          </p:cNvSpPr>
          <p:nvPr>
            <p:ph idx="1"/>
          </p:nvPr>
        </p:nvSpPr>
        <p:spPr>
          <a:xfrm>
            <a:off x="838200" y="3428999"/>
            <a:ext cx="10515600" cy="2747963"/>
          </a:xfrm>
        </p:spPr>
        <p:txBody>
          <a:bodyPr/>
          <a:lstStyle/>
          <a:p>
            <a:r>
              <a:rPr lang="en-US" dirty="0"/>
              <a:t>A complete re-write of the existing statute</a:t>
            </a:r>
          </a:p>
          <a:p>
            <a:r>
              <a:rPr lang="en-US" dirty="0"/>
              <a:t>Purpose (per the synopsis) is “to correct inconsistencies and conform the law to prevailing practice</a:t>
            </a:r>
          </a:p>
          <a:p>
            <a:endParaRPr lang="en-US" dirty="0"/>
          </a:p>
        </p:txBody>
      </p:sp>
    </p:spTree>
    <p:extLst>
      <p:ext uri="{BB962C8B-B14F-4D97-AF65-F5344CB8AC3E}">
        <p14:creationId xmlns:p14="http://schemas.microsoft.com/office/powerpoint/2010/main" val="35267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3322 (cont’d) – General Rule</a:t>
            </a:r>
          </a:p>
        </p:txBody>
      </p:sp>
      <p:sp>
        <p:nvSpPr>
          <p:cNvPr id="3" name="Content Placeholder 2"/>
          <p:cNvSpPr>
            <a:spLocks noGrp="1"/>
          </p:cNvSpPr>
          <p:nvPr>
            <p:ph idx="1"/>
          </p:nvPr>
        </p:nvSpPr>
        <p:spPr/>
        <p:txBody>
          <a:bodyPr/>
          <a:lstStyle/>
          <a:p>
            <a:r>
              <a:rPr lang="en-US" dirty="0"/>
              <a:t>Subsection (a) (general rule) – Statutory authority for a fiduciary to appoint agents, to pay such agents from the trust fund, and delegate “investment, management, or other fiduciary duties” to such agents – including an agent who is a co-fiduciary.</a:t>
            </a:r>
          </a:p>
          <a:p>
            <a:endParaRPr lang="en-US" dirty="0"/>
          </a:p>
        </p:txBody>
      </p:sp>
    </p:spTree>
    <p:extLst>
      <p:ext uri="{BB962C8B-B14F-4D97-AF65-F5344CB8AC3E}">
        <p14:creationId xmlns:p14="http://schemas.microsoft.com/office/powerpoint/2010/main" val="873827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2777</Words>
  <Application>Microsoft Office PowerPoint</Application>
  <PresentationFormat>Widescreen</PresentationFormat>
  <Paragraphs>129</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The 2019 Amendments to the Delaware Trust Act</vt:lpstr>
      <vt:lpstr>The 2019 Amendments to the Delaware Trust Act</vt:lpstr>
      <vt:lpstr>Section 3343  (“Authority to Allocate Trustee Duties Among Multiple Trustees”)</vt:lpstr>
      <vt:lpstr>Section 3343 (cont’d)</vt:lpstr>
      <vt:lpstr>Section 3343 (cont’d)</vt:lpstr>
      <vt:lpstr>Section 3343 (cont’d)</vt:lpstr>
      <vt:lpstr>Section 3343 (cont’d)</vt:lpstr>
      <vt:lpstr>Section 3322 (delegation)</vt:lpstr>
      <vt:lpstr>Section 3322 (cont’d) – General Rule</vt:lpstr>
      <vt:lpstr>Section 3322 (cont’d) – Standard of Care</vt:lpstr>
      <vt:lpstr>Section 3322 (cont’d) – Standard of Care</vt:lpstr>
      <vt:lpstr>Section 3322 (cont’d) – Standard of Care </vt:lpstr>
      <vt:lpstr>Section 3322 (cont’d) – Fiduciary Status</vt:lpstr>
      <vt:lpstr>Delegation Practice Pointers</vt:lpstr>
      <vt:lpstr>Virtual Representation Under Section 3547  of the Delaware Trust Act</vt:lpstr>
      <vt:lpstr>Conflict of Interest Analysis Generally Applies</vt:lpstr>
      <vt:lpstr>Power of Appointment</vt:lpstr>
      <vt:lpstr>Power of Appointment</vt:lpstr>
      <vt:lpstr>Material Conflicts of Interest</vt:lpstr>
      <vt:lpstr>Income Tax Reimbursement or Payment  Under Section 3344</vt:lpstr>
      <vt:lpstr>Revenue Ruling 2004-64</vt:lpstr>
      <vt:lpstr>Revenue Ruling 2004-64</vt:lpstr>
      <vt:lpstr>Revenue Ruling 2004-64</vt:lpstr>
      <vt:lpstr>Revenue Ruling 2004-64</vt:lpstr>
      <vt:lpstr>Prohibitions on Payment Under Section 3344</vt:lpstr>
      <vt:lpstr>Prohibitions on Payment Under Section 3344</vt:lpstr>
      <vt:lpstr>Trustor as Beneficiary of the Trust</vt:lpstr>
      <vt:lpstr>Exercises of Powers of Appointment</vt:lpstr>
      <vt:lpstr>Exercises of Powers of Appointment</vt:lpstr>
      <vt:lpstr>Exercises of Powers of Appointment</vt:lpstr>
      <vt:lpstr>Exercises of Powers of Appointment</vt:lpstr>
      <vt:lpstr>Other Notable Changes</vt:lpstr>
      <vt:lpstr>Other Notable Changes</vt:lpstr>
      <vt:lpstr>Other Notable Changes</vt:lpstr>
    </vt:vector>
  </TitlesOfParts>
  <Company>YCST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Silver, Paige</dc:creator>
  <cp:lastModifiedBy>Greg Koseluk</cp:lastModifiedBy>
  <cp:revision>19</cp:revision>
  <dcterms:created xsi:type="dcterms:W3CDTF">2019-02-05T15:21:50Z</dcterms:created>
  <dcterms:modified xsi:type="dcterms:W3CDTF">2019-10-14T18:22:34Z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c63503-0fb3-4712-a32e-7ecb4b7d79e8_Enabled">
    <vt:lpwstr>True</vt:lpwstr>
  </property>
  <property fmtid="{D5CDD505-2E9C-101B-9397-08002B2CF9AE}" pid="3" name="MSIP_Label_88c63503-0fb3-4712-a32e-7ecb4b7d79e8_SiteId">
    <vt:lpwstr>d9da684f-2c03-432a-a7b6-ed714ffc7683</vt:lpwstr>
  </property>
  <property fmtid="{D5CDD505-2E9C-101B-9397-08002B2CF9AE}" pid="4" name="MSIP_Label_88c63503-0fb3-4712-a32e-7ecb4b7d79e8_Owner">
    <vt:lpwstr>KWHIT15@bkng.net</vt:lpwstr>
  </property>
  <property fmtid="{D5CDD505-2E9C-101B-9397-08002B2CF9AE}" pid="5" name="MSIP_Label_88c63503-0fb3-4712-a32e-7ecb4b7d79e8_SetDate">
    <vt:lpwstr>2019-10-14T17:43:19.8885435Z</vt:lpwstr>
  </property>
  <property fmtid="{D5CDD505-2E9C-101B-9397-08002B2CF9AE}" pid="6" name="MSIP_Label_88c63503-0fb3-4712-a32e-7ecb4b7d79e8_Name">
    <vt:lpwstr>Internal</vt:lpwstr>
  </property>
  <property fmtid="{D5CDD505-2E9C-101B-9397-08002B2CF9AE}" pid="7" name="MSIP_Label_88c63503-0fb3-4712-a32e-7ecb4b7d79e8_Application">
    <vt:lpwstr>Microsoft Azure Information Protection</vt:lpwstr>
  </property>
  <property fmtid="{D5CDD505-2E9C-101B-9397-08002B2CF9AE}" pid="8" name="MSIP_Label_88c63503-0fb3-4712-a32e-7ecb4b7d79e8_Extended_MSFT_Method">
    <vt:lpwstr>Automatic</vt:lpwstr>
  </property>
  <property fmtid="{D5CDD505-2E9C-101B-9397-08002B2CF9AE}" pid="9" name="TD_Classification">
    <vt:lpwstr>Internal</vt:lpwstr>
  </property>
</Properties>
</file>